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2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19"/>
  </p:notesMasterIdLst>
  <p:sldIdLst>
    <p:sldId id="431" r:id="rId5"/>
    <p:sldId id="303" r:id="rId6"/>
    <p:sldId id="304" r:id="rId7"/>
    <p:sldId id="259" r:id="rId8"/>
    <p:sldId id="260" r:id="rId9"/>
    <p:sldId id="261" r:id="rId10"/>
    <p:sldId id="275" r:id="rId11"/>
    <p:sldId id="257" r:id="rId12"/>
    <p:sldId id="258" r:id="rId13"/>
    <p:sldId id="276" r:id="rId14"/>
    <p:sldId id="410" r:id="rId15"/>
    <p:sldId id="277" r:id="rId16"/>
    <p:sldId id="430" r:id="rId17"/>
    <p:sldId id="43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0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B4343-410D-4114-8175-E2D7C9308D80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D8643-BD33-49CB-B3F5-37AD3743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7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4A1C0-ED99-4AF8-86FF-221D02F2F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97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4A1C0-ED99-4AF8-86FF-221D02F2F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554042-1539-4E12-8043-7712F08DDA8F}" type="slidenum">
              <a:rPr lang="en-US"/>
              <a:pPr/>
              <a:t>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6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example 13.20</a:t>
            </a:r>
            <a:r>
              <a:rPr lang="en-US" baseline="0" dirty="0"/>
              <a:t> from the book, page 648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A3FF-23C3-4E75-88F6-673CF187F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7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800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86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45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15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C4E5-55F7-DB05-186B-06791E1D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AA35ED-DF99-6958-28FA-33A93BB97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03DB0-5264-6061-D4B6-AE3D944FC83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C615E-9D94-7E15-4EC3-69D6111D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1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69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;p1">
            <a:extLst>
              <a:ext uri="{FF2B5EF4-FFF2-40B4-BE49-F238E27FC236}">
                <a16:creationId xmlns:a16="http://schemas.microsoft.com/office/drawing/2014/main" id="{631C2DF5-1362-47E0-9992-CA0F5EE5E7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3813" y="2624399"/>
            <a:ext cx="8387255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>
              <a:defRPr sz="7200"/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  <a:t>PRESENTATION</a:t>
            </a:r>
            <a:b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</a:br>
            <a: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  <a:t>TITTLE</a:t>
            </a:r>
            <a:endParaRPr sz="6400" b="1" dirty="0">
              <a:latin typeface="Century Gothic" panose="020B0502020202020204" pitchFamily="34" charset="0"/>
              <a:ea typeface="Red Hat Display"/>
              <a:cs typeface="Calibri" panose="020F0502020204030204" pitchFamily="34" charset="0"/>
              <a:sym typeface="Red Hat Display"/>
            </a:endParaRPr>
          </a:p>
        </p:txBody>
      </p:sp>
      <p:sp>
        <p:nvSpPr>
          <p:cNvPr id="9" name="Google Shape;55;p1">
            <a:extLst>
              <a:ext uri="{FF2B5EF4-FFF2-40B4-BE49-F238E27FC236}">
                <a16:creationId xmlns:a16="http://schemas.microsoft.com/office/drawing/2014/main" id="{E5E4EFC6-10AC-457A-90BE-EB16C5D5FDC1}"/>
              </a:ext>
            </a:extLst>
          </p:cNvPr>
          <p:cNvSpPr txBox="1"/>
          <p:nvPr userDrawn="1"/>
        </p:nvSpPr>
        <p:spPr>
          <a:xfrm>
            <a:off x="1625600" y="5923471"/>
            <a:ext cx="186024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67" b="1" i="0" u="none" strike="noStrike" cap="none" dirty="0" err="1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www.aum.edu.kw</a:t>
            </a:r>
            <a:endParaRPr sz="1867" b="0" i="0" u="none" strike="noStrike" cap="none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DC77A7-8710-436F-B5E7-19B60E66B5F0}"/>
              </a:ext>
            </a:extLst>
          </p:cNvPr>
          <p:cNvSpPr/>
          <p:nvPr userDrawn="1"/>
        </p:nvSpPr>
        <p:spPr>
          <a:xfrm>
            <a:off x="1300480" y="5996852"/>
            <a:ext cx="325120" cy="325120"/>
          </a:xfrm>
          <a:prstGeom prst="ellipse">
            <a:avLst/>
          </a:prstGeom>
          <a:solidFill>
            <a:srgbClr val="D1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W" sz="2400"/>
          </a:p>
        </p:txBody>
      </p:sp>
      <p:pic>
        <p:nvPicPr>
          <p:cNvPr id="11" name="Picture 10" descr="A red and white background with a design&#10;&#10;Description automatically generated">
            <a:extLst>
              <a:ext uri="{FF2B5EF4-FFF2-40B4-BE49-F238E27FC236}">
                <a16:creationId xmlns:a16="http://schemas.microsoft.com/office/drawing/2014/main" id="{418E62F8-02A7-4379-A005-0EF5EC635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209" y="0"/>
            <a:ext cx="481630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A0ADE9-7A46-486B-82F3-A690D904D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0960" y="691233"/>
            <a:ext cx="5714683" cy="14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69E0535-6FD9-4D8F-80CA-FF7A96DB665F}"/>
              </a:ext>
            </a:extLst>
          </p:cNvPr>
          <p:cNvSpPr/>
          <p:nvPr userDrawn="1"/>
        </p:nvSpPr>
        <p:spPr>
          <a:xfrm>
            <a:off x="1" y="616018"/>
            <a:ext cx="128337" cy="10378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W" sz="2400"/>
          </a:p>
        </p:txBody>
      </p:sp>
      <p:pic>
        <p:nvPicPr>
          <p:cNvPr id="26" name="Picture 25" descr="A black and red background with a bird&#10;&#10;Description automatically generated">
            <a:extLst>
              <a:ext uri="{FF2B5EF4-FFF2-40B4-BE49-F238E27FC236}">
                <a16:creationId xmlns:a16="http://schemas.microsoft.com/office/drawing/2014/main" id="{7356EFA9-D406-4147-B1F7-82B217840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6824" y="0"/>
            <a:ext cx="3455176" cy="6858000"/>
          </a:xfrm>
          <a:prstGeom prst="rect">
            <a:avLst/>
          </a:prstGeom>
        </p:spPr>
      </p:pic>
      <p:sp>
        <p:nvSpPr>
          <p:cNvPr id="27" name="Google Shape;15;p13">
            <a:extLst>
              <a:ext uri="{FF2B5EF4-FFF2-40B4-BE49-F238E27FC236}">
                <a16:creationId xmlns:a16="http://schemas.microsoft.com/office/drawing/2014/main" id="{F5F3B15A-58C1-48A3-AB6A-E8A3A8F0B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2036753"/>
            <a:ext cx="8707379" cy="405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8" name="Google Shape;19;p14">
            <a:extLst>
              <a:ext uri="{FF2B5EF4-FFF2-40B4-BE49-F238E27FC236}">
                <a16:creationId xmlns:a16="http://schemas.microsoft.com/office/drawing/2014/main" id="{A6353D6C-199F-4C21-9FC8-2D00FAAA26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Google Shape;55;p1">
            <a:extLst>
              <a:ext uri="{FF2B5EF4-FFF2-40B4-BE49-F238E27FC236}">
                <a16:creationId xmlns:a16="http://schemas.microsoft.com/office/drawing/2014/main" id="{4544F053-DAFF-4191-A4FE-EAC318BF6A0C}"/>
              </a:ext>
            </a:extLst>
          </p:cNvPr>
          <p:cNvSpPr txBox="1"/>
          <p:nvPr userDrawn="1"/>
        </p:nvSpPr>
        <p:spPr>
          <a:xfrm>
            <a:off x="5039360" y="6381497"/>
            <a:ext cx="186024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33" b="0" i="0" u="none" strike="noStrike" cap="none" dirty="0" err="1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www.aum.edu.kw</a:t>
            </a:r>
            <a:endParaRPr sz="1333" b="0" i="0" u="none" strike="noStrike" cap="none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E2517-3805-41A0-9280-523D3C8CC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lang="en-US" sz="6400" b="1" i="0" u="none" strike="noStrike" cap="none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6018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22" y="0"/>
            <a:ext cx="12181936" cy="68571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0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auto">
          <a:xfrm>
            <a:off x="883260" y="3689885"/>
            <a:ext cx="7543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Linear Circuit Analysis 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CE</a:t>
            </a:r>
            <a:r>
              <a:rPr kumimoji="0" lang="x-none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DEEC26-75A9-F4A2-6948-691F17B753B2}"/>
              </a:ext>
            </a:extLst>
          </p:cNvPr>
          <p:cNvSpPr txBox="1"/>
          <p:nvPr/>
        </p:nvSpPr>
        <p:spPr>
          <a:xfrm>
            <a:off x="3566848" y="2281519"/>
            <a:ext cx="27079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Switching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BA05D-0DF4-E750-0F13-E210EB069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A39C4D-F630-B4EC-AF5D-01E7E340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3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04E10D-814F-DC4B-964C-2FF5B06C8C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10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110DBE-349F-7640-A9A5-30B1543C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10" y="1623328"/>
            <a:ext cx="6602942" cy="24151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232666-1FA0-704C-A731-3797C8DB41A4}"/>
                  </a:ext>
                </a:extLst>
              </p:cNvPr>
              <p:cNvSpPr txBox="1"/>
              <p:nvPr/>
            </p:nvSpPr>
            <p:spPr>
              <a:xfrm>
                <a:off x="2804417" y="5261668"/>
                <a:ext cx="5130186" cy="6924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(1)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232666-1FA0-704C-A731-3797C8DB4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417" y="5261668"/>
                <a:ext cx="5130186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FA92C2-D895-724B-9426-DA60F0F37646}"/>
                  </a:ext>
                </a:extLst>
              </p:cNvPr>
              <p:cNvSpPr txBox="1"/>
              <p:nvPr/>
            </p:nvSpPr>
            <p:spPr>
              <a:xfrm>
                <a:off x="2869727" y="6206246"/>
                <a:ext cx="48358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           (2)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FA92C2-D895-724B-9426-DA60F0F37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727" y="6206246"/>
                <a:ext cx="4835811" cy="369332"/>
              </a:xfrm>
              <a:prstGeom prst="rect">
                <a:avLst/>
              </a:prstGeom>
              <a:blipFill>
                <a:blip r:embed="rId4"/>
                <a:stretch>
                  <a:fillRect l="-1135" r="-1892" b="-36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054B0066-DB63-EC40-BE1D-88DC5184D3AF}"/>
              </a:ext>
            </a:extLst>
          </p:cNvPr>
          <p:cNvSpPr/>
          <p:nvPr/>
        </p:nvSpPr>
        <p:spPr>
          <a:xfrm>
            <a:off x="755867" y="1303477"/>
            <a:ext cx="31395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  <a:latin typeface="Cambria" panose="02040503050406030204" pitchFamily="18" charset="0"/>
              </a:rPr>
              <a:t>By applying Nodal Analysis</a:t>
            </a:r>
            <a:endParaRPr lang="en-US" sz="2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CEFBC9-39D3-324E-99B7-2453D205677D}"/>
                  </a:ext>
                </a:extLst>
              </p:cNvPr>
              <p:cNvSpPr/>
              <p:nvPr/>
            </p:nvSpPr>
            <p:spPr>
              <a:xfrm>
                <a:off x="780765" y="413337"/>
                <a:ext cx="8147576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 We choose to solve </a:t>
                </a:r>
                <a:r>
                  <a:rPr lang="en-GB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circuit with the parallel combination for the initial condition equivalent circuit, we apply nodal analysis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sz="2000" i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CEFBC9-39D3-324E-99B7-2453D2056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65" y="413337"/>
                <a:ext cx="8147576" cy="707886"/>
              </a:xfrm>
              <a:prstGeom prst="rect">
                <a:avLst/>
              </a:prstGeom>
              <a:blipFill>
                <a:blip r:embed="rId5"/>
                <a:stretch>
                  <a:fillRect l="-748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B77344-C9B3-CE40-9BB8-D5ED8F96A23C}"/>
                  </a:ext>
                </a:extLst>
              </p:cNvPr>
              <p:cNvSpPr/>
              <p:nvPr/>
            </p:nvSpPr>
            <p:spPr>
              <a:xfrm>
                <a:off x="339695" y="2266584"/>
                <a:ext cx="4121461" cy="1084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B77344-C9B3-CE40-9BB8-D5ED8F96A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95" y="2266584"/>
                <a:ext cx="4121461" cy="1084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09D64D0-6CB4-1D4A-9F5A-86069A45BCCF}"/>
              </a:ext>
            </a:extLst>
          </p:cNvPr>
          <p:cNvSpPr/>
          <p:nvPr/>
        </p:nvSpPr>
        <p:spPr>
          <a:xfrm>
            <a:off x="892055" y="4793913"/>
            <a:ext cx="5958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simplifying the two equations, we obtain (1) and (2):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3815599-6F97-1246-87BA-341B82EED388}"/>
                  </a:ext>
                </a:extLst>
              </p:cNvPr>
              <p:cNvSpPr/>
              <p:nvPr/>
            </p:nvSpPr>
            <p:spPr>
              <a:xfrm>
                <a:off x="437476" y="3758537"/>
                <a:ext cx="3599875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3815599-6F97-1246-87BA-341B82EED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6" y="3758537"/>
                <a:ext cx="3599875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27A716F-F702-8749-99E3-9E0BE96BD108}"/>
              </a:ext>
            </a:extLst>
          </p:cNvPr>
          <p:cNvSpPr/>
          <p:nvPr/>
        </p:nvSpPr>
        <p:spPr>
          <a:xfrm>
            <a:off x="755867" y="1823796"/>
            <a:ext cx="891591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00FF"/>
                </a:solidFill>
                <a:latin typeface="Cambria" panose="02040503050406030204" pitchFamily="18" charset="0"/>
              </a:rPr>
              <a:t>Node 1</a:t>
            </a:r>
            <a:endParaRPr lang="en-US" b="1" i="1" dirty="0">
              <a:solidFill>
                <a:srgbClr val="0000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3E0561-C471-AA4C-9C02-7E4A0BAE5DB6}"/>
              </a:ext>
            </a:extLst>
          </p:cNvPr>
          <p:cNvSpPr/>
          <p:nvPr/>
        </p:nvSpPr>
        <p:spPr>
          <a:xfrm>
            <a:off x="511213" y="3362304"/>
            <a:ext cx="856324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2</a:t>
            </a:r>
          </a:p>
        </p:txBody>
      </p:sp>
    </p:spTree>
    <p:extLst>
      <p:ext uri="{BB962C8B-B14F-4D97-AF65-F5344CB8AC3E}">
        <p14:creationId xmlns:p14="http://schemas.microsoft.com/office/powerpoint/2010/main" val="55557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C3324-4638-3745-BDD6-2EC71B2614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A48FC-FBF8-E645-89BB-1F67D47B3246}"/>
                  </a:ext>
                </a:extLst>
              </p:cNvPr>
              <p:cNvSpPr txBox="1"/>
              <p:nvPr/>
            </p:nvSpPr>
            <p:spPr>
              <a:xfrm>
                <a:off x="1384051" y="463404"/>
                <a:ext cx="60196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From eq.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+12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</a:rPr>
                  <a:t>       (3)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A48FC-FBF8-E645-89BB-1F67D47B3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51" y="463404"/>
                <a:ext cx="6019661" cy="369332"/>
              </a:xfrm>
              <a:prstGeom prst="rect">
                <a:avLst/>
              </a:prstGeom>
              <a:blipFill>
                <a:blip r:embed="rId2"/>
                <a:stretch>
                  <a:fillRect l="-2530" t="-24590" r="-2227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58A45B-884D-7F46-8225-7137EA531CC1}"/>
                  </a:ext>
                </a:extLst>
              </p:cNvPr>
              <p:cNvSpPr/>
              <p:nvPr/>
            </p:nvSpPr>
            <p:spPr>
              <a:xfrm>
                <a:off x="1334820" y="1156745"/>
                <a:ext cx="6426925" cy="8090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+12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    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58A45B-884D-7F46-8225-7137EA531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20" y="1156745"/>
                <a:ext cx="6426925" cy="809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E0E4CE6-1A44-4843-8557-D39B4AFCB881}"/>
              </a:ext>
            </a:extLst>
          </p:cNvPr>
          <p:cNvSpPr txBox="1"/>
          <p:nvPr/>
        </p:nvSpPr>
        <p:spPr>
          <a:xfrm>
            <a:off x="1384051" y="2135933"/>
            <a:ext cx="64775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mbria" panose="02040503050406030204" pitchFamily="18" charset="0"/>
              </a:rPr>
              <a:t>Substituting eq.(3)in eq.(1) we can calculate V2 (s) as: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266EEC3-F4BF-CE48-8469-C79211D59610}"/>
                  </a:ext>
                </a:extLst>
              </p:cNvPr>
              <p:cNvSpPr/>
              <p:nvPr/>
            </p:nvSpPr>
            <p:spPr>
              <a:xfrm>
                <a:off x="1315478" y="2762504"/>
                <a:ext cx="577715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+12</m:t>
                              </m:r>
                            </m:num>
                            <m:den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266EEC3-F4BF-CE48-8469-C79211D5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78" y="2762504"/>
                <a:ext cx="577715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E34531-8D4E-A049-9B32-A6270D688E72}"/>
                  </a:ext>
                </a:extLst>
              </p:cNvPr>
              <p:cNvSpPr/>
              <p:nvPr/>
            </p:nvSpPr>
            <p:spPr>
              <a:xfrm>
                <a:off x="1315478" y="3852741"/>
                <a:ext cx="6155916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b="0" i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e>
                                  </m:d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12(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E34531-8D4E-A049-9B32-A6270D688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78" y="3852741"/>
                <a:ext cx="6155916" cy="914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69C4EAE-D6B8-F04C-82EC-25792CC2A0AA}"/>
              </a:ext>
            </a:extLst>
          </p:cNvPr>
          <p:cNvSpPr/>
          <p:nvPr/>
        </p:nvSpPr>
        <p:spPr>
          <a:xfrm>
            <a:off x="1384051" y="5037160"/>
            <a:ext cx="3603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After simplification, we obtain: 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F5E39B-3DE9-B640-AC23-666698C3BCED}"/>
                  </a:ext>
                </a:extLst>
              </p:cNvPr>
              <p:cNvSpPr/>
              <p:nvPr/>
            </p:nvSpPr>
            <p:spPr>
              <a:xfrm>
                <a:off x="1315478" y="5506598"/>
                <a:ext cx="3801617" cy="802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−(12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+20)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F5E39B-3DE9-B640-AC23-666698C3B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78" y="5506598"/>
                <a:ext cx="3801617" cy="802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6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35E841-DE71-5E49-BE90-29A13F0BE90C}"/>
                  </a:ext>
                </a:extLst>
              </p:cNvPr>
              <p:cNvSpPr txBox="1"/>
              <p:nvPr/>
            </p:nvSpPr>
            <p:spPr>
              <a:xfrm>
                <a:off x="1072523" y="769191"/>
                <a:ext cx="320523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 </a:t>
                </a:r>
                <a:r>
                  <a:rPr lang="en-US" sz="20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35E841-DE71-5E49-BE90-29A13F0B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23" y="769191"/>
                <a:ext cx="3205236" cy="369332"/>
              </a:xfrm>
              <a:prstGeom prst="rect">
                <a:avLst/>
              </a:prstGeom>
              <a:blipFill>
                <a:blip r:embed="rId2"/>
                <a:stretch>
                  <a:fillRect l="-1521" t="-24590" r="-3612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D92B229-2CEC-374F-A72D-ACE64209D8B3}"/>
                  </a:ext>
                </a:extLst>
              </p:cNvPr>
              <p:cNvSpPr/>
              <p:nvPr/>
            </p:nvSpPr>
            <p:spPr>
              <a:xfrm>
                <a:off x="2179548" y="5816266"/>
                <a:ext cx="7275261" cy="46166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)−8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sz="2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𝑉𝑜𝑙𝑡𝑠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D92B229-2CEC-374F-A72D-ACE64209D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548" y="5816266"/>
                <a:ext cx="7275261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555715-5466-A94C-9532-BD8D64ED45F9}"/>
                  </a:ext>
                </a:extLst>
              </p:cNvPr>
              <p:cNvSpPr/>
              <p:nvPr/>
            </p:nvSpPr>
            <p:spPr>
              <a:xfrm>
                <a:off x="3924730" y="1345319"/>
                <a:ext cx="3763658" cy="802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−(12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+20)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CA" sz="24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CA" sz="2400" b="0" i="0" smtClean="0">
                          <a:latin typeface="Cambria Math" panose="02040503050406030204" pitchFamily="18" charset="0"/>
                        </a:rPr>
                        <m:t>Volt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555715-5466-A94C-9532-BD8D64ED4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0" y="1345319"/>
                <a:ext cx="3763658" cy="802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A77803E-567C-474E-BFCF-92AA1DAC9CD8}"/>
                  </a:ext>
                </a:extLst>
              </p:cNvPr>
              <p:cNvSpPr/>
              <p:nvPr/>
            </p:nvSpPr>
            <p:spPr>
              <a:xfrm>
                <a:off x="1072523" y="2234511"/>
                <a:ext cx="10163390" cy="1516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By factorizing the denominator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using the calculator, use mode 5 then 3: </a:t>
                </a:r>
                <a14:m>
                  <m:oMath xmlns:m="http://schemas.openxmlformats.org/officeDocument/2006/math">
                    <m:r>
                      <a:rPr lang="en-CA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</m:t>
                    </m:r>
                  </m:oMath>
                </a14:m>
                <a:endParaRPr lang="en-CA" sz="24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=−1±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  <a:p>
                <a:endParaRPr lang="en-US" sz="2000" dirty="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A77803E-567C-474E-BFCF-92AA1DAC9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23" y="2234511"/>
                <a:ext cx="10163390" cy="1516441"/>
              </a:xfrm>
              <a:prstGeom prst="rect">
                <a:avLst/>
              </a:prstGeom>
              <a:blipFill>
                <a:blip r:embed="rId5"/>
                <a:stretch>
                  <a:fillRect l="-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BEBD599-049B-CF46-92A9-F91E61BDF937}"/>
                  </a:ext>
                </a:extLst>
              </p:cNvPr>
              <p:cNvSpPr/>
              <p:nvPr/>
            </p:nvSpPr>
            <p:spPr>
              <a:xfrm>
                <a:off x="1075497" y="4330158"/>
                <a:ext cx="10961326" cy="863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−(12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+20)</m:t>
                        </m:r>
                      </m:num>
                      <m:den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−(12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+20)</m:t>
                        </m:r>
                      </m:num>
                      <m:den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−(12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+12+8)</m:t>
                        </m:r>
                      </m:num>
                      <m:den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 b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3200" dirty="0"/>
                  <a:t>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12(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3200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BEBD599-049B-CF46-92A9-F91E61BDF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97" y="4330158"/>
                <a:ext cx="10961326" cy="863891"/>
              </a:xfrm>
              <a:prstGeom prst="rect">
                <a:avLst/>
              </a:prstGeom>
              <a:blipFill>
                <a:blip r:embed="rId6"/>
                <a:stretch>
                  <a:fillRect b="-49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04F0CC-C67D-6E4D-B1D9-E475817E9CFA}"/>
              </a:ext>
            </a:extLst>
          </p:cNvPr>
          <p:cNvCxnSpPr/>
          <p:nvPr/>
        </p:nvCxnSpPr>
        <p:spPr>
          <a:xfrm flipV="1">
            <a:off x="5799036" y="3359088"/>
            <a:ext cx="268874" cy="2421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16C2376-47DA-0B4E-8B63-C1FFF5B14E15}"/>
              </a:ext>
            </a:extLst>
          </p:cNvPr>
          <p:cNvSpPr/>
          <p:nvPr/>
        </p:nvSpPr>
        <p:spPr>
          <a:xfrm>
            <a:off x="5742792" y="3617773"/>
            <a:ext cx="29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CA4E1E-D2C8-C344-AEE5-F8865CFD984D}"/>
              </a:ext>
            </a:extLst>
          </p:cNvPr>
          <p:cNvCxnSpPr/>
          <p:nvPr/>
        </p:nvCxnSpPr>
        <p:spPr>
          <a:xfrm flipH="1" flipV="1">
            <a:off x="6904913" y="3245663"/>
            <a:ext cx="179617" cy="3416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304F2EA-8227-3249-AFF0-56277761B1E4}"/>
              </a:ext>
            </a:extLst>
          </p:cNvPr>
          <p:cNvSpPr/>
          <p:nvPr/>
        </p:nvSpPr>
        <p:spPr>
          <a:xfrm>
            <a:off x="6904913" y="3587296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03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797CB-0268-3133-8FCE-DA4565E5E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72D0FD-1E04-B940-627A-EA9DA05DCCCD}"/>
              </a:ext>
            </a:extLst>
          </p:cNvPr>
          <p:cNvSpPr txBox="1"/>
          <p:nvPr/>
        </p:nvSpPr>
        <p:spPr>
          <a:xfrm>
            <a:off x="835462" y="98367"/>
            <a:ext cx="11117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C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GB" dirty="0"/>
              <a:t>Answer the following questions using ChatGPT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94834A0-1862-CA27-570A-0EDFCE7EED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5462" y="1007717"/>
            <a:ext cx="10907697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96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you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circuit before and after the switching event?</a:t>
            </a:r>
          </a:p>
          <a:p>
            <a:pPr marL="609596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it necessary to consider initial conditions for capacitors and inductors during switching analysis? </a:t>
            </a:r>
          </a:p>
          <a:p>
            <a:pPr marL="609596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should you use the series combination versus the parallel combination for initial condition equivalent circuits?</a:t>
            </a:r>
          </a:p>
          <a:p>
            <a:pPr marL="609596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capacitors and inductors represented in the s-domain during switching analysis? </a:t>
            </a:r>
          </a:p>
          <a:p>
            <a:pPr marL="609596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to the energy stored in a capacitor or inductor during a switching event?</a:t>
            </a:r>
          </a:p>
          <a:p>
            <a:pPr marL="609596" indent="-457200">
              <a:buFont typeface="+mj-lt"/>
              <a:buAutoNum type="arabicPeriod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92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D4BE0-AA7E-DAE6-7E0D-5B85686C081C}"/>
              </a:ext>
            </a:extLst>
          </p:cNvPr>
          <p:cNvSpPr txBox="1"/>
          <p:nvPr/>
        </p:nvSpPr>
        <p:spPr>
          <a:xfrm>
            <a:off x="752287" y="433262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C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GB" dirty="0"/>
              <a:t>Summary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D85C347-A663-4C54-28B7-AD7070B58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2287" y="1248826"/>
            <a:ext cx="1018600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switch is an electrical component that can connect or disconnect a conducting path in a circuit, controlling the flow of current.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</a:t>
            </a:r>
            <a:r>
              <a:rPr lang="en-GB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GB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GB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nalyze</a:t>
            </a: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circuit with the switch open, components such as capacitors and inductors retain their initial conditions.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</a:t>
            </a:r>
            <a:r>
              <a:rPr lang="en-GB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GB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GB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nalyze</a:t>
            </a: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circuit with the switch closed, redraw the circuit and replace capacitors and inductors with their equivalent s-domain representations. 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Series Combination - Initial condition </a:t>
            </a:r>
            <a:r>
              <a:rPr kumimoji="0" lang="en-GB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modeled</a:t>
            </a: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voltage sources.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Combination - Initial condition </a:t>
            </a:r>
            <a:r>
              <a:rPr kumimoji="0" lang="en-GB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modeled</a:t>
            </a: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current sources.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in transient analysis when circuits switch between states.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66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87464" y="558856"/>
            <a:ext cx="4834261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Announcement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647" y="1589500"/>
            <a:ext cx="9280281" cy="156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GCA2 – Group Week 11 Lecture 2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PD2 (Technical Report) due Thursday Week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282568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950647" y="505391"/>
            <a:ext cx="4834261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647" y="1145104"/>
            <a:ext cx="9966736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Equivalent circuit for capacitors in s domain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Equivalent circuit for Inductors in s domain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1296611" y="6341523"/>
            <a:ext cx="73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  <a:sym typeface="Arial"/>
            </a:endParaRPr>
          </a:p>
        </p:txBody>
      </p:sp>
      <p:sp>
        <p:nvSpPr>
          <p:cNvPr id="5" name="مربع نص 1">
            <a:extLst>
              <a:ext uri="{FF2B5EF4-FFF2-40B4-BE49-F238E27FC236}">
                <a16:creationId xmlns:a16="http://schemas.microsoft.com/office/drawing/2014/main" id="{7711DB52-DA0E-C95D-DFAF-CCC7BD2BE49D}"/>
              </a:ext>
            </a:extLst>
          </p:cNvPr>
          <p:cNvSpPr txBox="1"/>
          <p:nvPr/>
        </p:nvSpPr>
        <p:spPr>
          <a:xfrm>
            <a:off x="950647" y="3103189"/>
            <a:ext cx="4834261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 Material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955C2-410D-5EE0-CFAB-8FE55D451121}"/>
              </a:ext>
            </a:extLst>
          </p:cNvPr>
          <p:cNvSpPr txBox="1"/>
          <p:nvPr/>
        </p:nvSpPr>
        <p:spPr>
          <a:xfrm>
            <a:off x="950647" y="4004654"/>
            <a:ext cx="9966736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Switching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Series combination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Parallel combination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83424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3958" y="335874"/>
            <a:ext cx="24767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Switching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958" y="1111121"/>
            <a:ext cx="625365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Cambria" panose="02040503050406030204" pitchFamily="18" charset="0"/>
              </a:rPr>
              <a:t>Switches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 electrical engineering, a switch is an electrical component that can disconnect or connect the conducting path in an electrical circuit, interrupting the electric current or diverting it from one conductor to another.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type of switches is an electromechanical device consisting of one or more sets of movable electrical contacts connected to external circuits. When a pair of contacts is touching, current can pass between them, while when the contacts are separated no current can flow.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46" y="2752523"/>
            <a:ext cx="3688815" cy="294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B7AF4-DF55-2D44-9CE7-4AF02F620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45DE517-50A6-427E-AAEE-61D545325DA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85584"/>
      </p:ext>
    </p:extLst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6505" y="379014"/>
            <a:ext cx="2623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Example</a:t>
            </a:r>
            <a:r>
              <a:rPr lang="en-US" sz="2800" b="1" dirty="0">
                <a:solidFill>
                  <a:srgbClr val="0000CC"/>
                </a:solidFill>
                <a:latin typeface="Cambria" panose="02040503050406030204" pitchFamily="18" charset="0"/>
              </a:rPr>
              <a:t> -1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50" y="1996423"/>
            <a:ext cx="3420451" cy="2085662"/>
          </a:xfrm>
          <a:prstGeom prst="rect">
            <a:avLst/>
          </a:prstGeom>
          <a:solidFill>
            <a:schemeClr val="accent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36505" y="1054865"/>
                <a:ext cx="6199133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The two switches S</a:t>
                </a:r>
                <a:r>
                  <a:rPr lang="en-US" sz="2400" baseline="-250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and S</a:t>
                </a:r>
                <a:r>
                  <a:rPr lang="en-US" sz="2400" baseline="-250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2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are closed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, find voltage at node 3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, taking into consideration the initial conditions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0−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as indicated in the circuit.</a:t>
                </a: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5" y="1054865"/>
                <a:ext cx="6199133" cy="2308324"/>
              </a:xfrm>
              <a:prstGeom prst="rect">
                <a:avLst/>
              </a:prstGeom>
              <a:blipFill>
                <a:blip r:embed="rId5"/>
                <a:stretch>
                  <a:fillRect l="-1573" r="-1475" b="-2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988096" y="4057319"/>
            <a:ext cx="3080880" cy="1925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4538478" y="4371714"/>
            <a:ext cx="2981972" cy="20856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93ED11B-2202-8B87-FEC2-986776700535}"/>
              </a:ext>
            </a:extLst>
          </p:cNvPr>
          <p:cNvSpPr/>
          <p:nvPr/>
        </p:nvSpPr>
        <p:spPr>
          <a:xfrm>
            <a:off x="2123317" y="5179446"/>
            <a:ext cx="493059" cy="6454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70D522-3AC3-CB3D-FFBA-56C68134B157}"/>
              </a:ext>
            </a:extLst>
          </p:cNvPr>
          <p:cNvCxnSpPr>
            <a:cxnSpLocks/>
            <a:stCxn id="10" idx="0"/>
            <a:endCxn id="2" idx="3"/>
          </p:cNvCxnSpPr>
          <p:nvPr/>
        </p:nvCxnSpPr>
        <p:spPr>
          <a:xfrm flipV="1">
            <a:off x="1715424" y="5730380"/>
            <a:ext cx="480100" cy="61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E5088F-51D2-18CB-591D-204004B2D97E}"/>
              </a:ext>
            </a:extLst>
          </p:cNvPr>
          <p:cNvSpPr txBox="1"/>
          <p:nvPr/>
        </p:nvSpPr>
        <p:spPr>
          <a:xfrm>
            <a:off x="1083412" y="6349169"/>
            <a:ext cx="126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admittance</a:t>
            </a:r>
          </a:p>
        </p:txBody>
      </p:sp>
    </p:spTree>
    <p:extLst>
      <p:ext uri="{BB962C8B-B14F-4D97-AF65-F5344CB8AC3E}">
        <p14:creationId xmlns:p14="http://schemas.microsoft.com/office/powerpoint/2010/main" val="2285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18" y="1787987"/>
            <a:ext cx="3996085" cy="2099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087" y="612181"/>
            <a:ext cx="3510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Example</a:t>
            </a:r>
            <a:r>
              <a:rPr 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 -1 cont.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93565" y="3925647"/>
                <a:ext cx="10332505" cy="9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=4+15+12</m:t>
                      </m:r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65" y="3925647"/>
                <a:ext cx="10332505" cy="968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725749" y="5284056"/>
                <a:ext cx="5074910" cy="809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=9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749" y="5284056"/>
                <a:ext cx="5074910" cy="8095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48266F4-3C68-3819-4959-C18C1AF400CB}"/>
              </a:ext>
            </a:extLst>
          </p:cNvPr>
          <p:cNvSpPr txBox="1"/>
          <p:nvPr/>
        </p:nvSpPr>
        <p:spPr>
          <a:xfrm>
            <a:off x="825087" y="1445195"/>
            <a:ext cx="47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find the circuit in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AEE4C1-2EA1-FD70-4A3C-9331F42980CF}"/>
              </a:ext>
            </a:extLst>
          </p:cNvPr>
          <p:cNvCxnSpPr>
            <a:cxnSpLocks/>
          </p:cNvCxnSpPr>
          <p:nvPr/>
        </p:nvCxnSpPr>
        <p:spPr>
          <a:xfrm>
            <a:off x="4858871" y="1855241"/>
            <a:ext cx="1237129" cy="309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487F65-8C38-421D-6B4E-4B996C96876C}"/>
              </a:ext>
            </a:extLst>
          </p:cNvPr>
          <p:cNvSpPr txBox="1"/>
          <p:nvPr/>
        </p:nvSpPr>
        <p:spPr>
          <a:xfrm>
            <a:off x="825087" y="2941716"/>
            <a:ext cx="47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apply KCL at node 3:</a:t>
            </a:r>
          </a:p>
        </p:txBody>
      </p:sp>
    </p:spTree>
    <p:extLst>
      <p:ext uri="{BB962C8B-B14F-4D97-AF65-F5344CB8AC3E}">
        <p14:creationId xmlns:p14="http://schemas.microsoft.com/office/powerpoint/2010/main" val="336001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8132" y="327648"/>
            <a:ext cx="2623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Example</a:t>
            </a:r>
            <a:r>
              <a:rPr lang="en-US" sz="2800" b="1" dirty="0">
                <a:solidFill>
                  <a:srgbClr val="0000CC"/>
                </a:solidFill>
                <a:latin typeface="Cambria" panose="02040503050406030204" pitchFamily="18" charset="0"/>
              </a:rPr>
              <a:t> 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78132" y="1157791"/>
                <a:ext cx="6235911" cy="5018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 dirty="0">
                    <a:solidFill>
                      <a:srgbClr val="C00000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The switch in the circuit shown below (S) has been opened for long time. The switch was then closed at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 0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sec. If I</a:t>
                </a:r>
                <a:r>
                  <a:rPr lang="en-US" sz="2400" baseline="-25000" dirty="0">
                    <a:solidFill>
                      <a:srgbClr val="C00000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in</a:t>
                </a:r>
                <a:r>
                  <a:rPr lang="en-US" sz="2400" dirty="0">
                    <a:solidFill>
                      <a:srgbClr val="C00000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(t) = 6u(-t)+2u(t) A.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endParaRPr lang="en-US" sz="2400" dirty="0"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1-Draw the circuit for t&lt;0.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2-Calculate the initial conditions for the inductor and the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</m:t>
                        </m:r>
                      </m:e>
                      <m:sup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).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3-Draw the circuit for t ≥ 0 and Calculate </a:t>
                </a:r>
                <a:r>
                  <a:rPr lang="en-US" sz="2400" dirty="0" err="1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Vc</a:t>
                </a: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(s).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4-Calculate V</a:t>
                </a:r>
                <a:r>
                  <a:rPr lang="en-US" sz="2400" baseline="-250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(t).</a:t>
                </a:r>
                <a:endParaRPr lang="en-US" sz="24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2" y="1157791"/>
                <a:ext cx="6235911" cy="5018618"/>
              </a:xfrm>
              <a:prstGeom prst="rect">
                <a:avLst/>
              </a:prstGeom>
              <a:blipFill>
                <a:blip r:embed="rId2"/>
                <a:stretch>
                  <a:fillRect l="-1564" r="-1466" b="-1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576902" y="2373993"/>
            <a:ext cx="3562710" cy="2110014"/>
            <a:chOff x="3441053" y="3169371"/>
            <a:chExt cx="6866029" cy="32718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053" y="3169371"/>
              <a:ext cx="6866029" cy="327183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300537" y="4805290"/>
              <a:ext cx="6351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mbria" panose="02040503050406030204" pitchFamily="18" charset="0"/>
                </a:rPr>
                <a:t>0.5 F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3312" y="3169371"/>
              <a:ext cx="5036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mbria" panose="02040503050406030204" pitchFamily="18" charset="0"/>
                </a:rPr>
                <a:t>2 </a:t>
              </a:r>
              <a:r>
                <a:rPr lang="el-GR" sz="1600" b="1" dirty="0">
                  <a:latin typeface="Cambria" panose="02040503050406030204" pitchFamily="18" charset="0"/>
                </a:rPr>
                <a:t>Ω</a:t>
              </a:r>
              <a:endParaRPr lang="en-US" sz="1600" b="1" dirty="0">
                <a:latin typeface="Cambria" panose="020405030504060302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467" y="5143844"/>
              <a:ext cx="5036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mbria" panose="02040503050406030204" pitchFamily="18" charset="0"/>
                </a:rPr>
                <a:t>2 </a:t>
              </a:r>
              <a:r>
                <a:rPr lang="el-GR" sz="1600" b="1" dirty="0">
                  <a:latin typeface="Cambria" panose="02040503050406030204" pitchFamily="18" charset="0"/>
                </a:rPr>
                <a:t>Ω</a:t>
              </a:r>
              <a:endParaRPr lang="en-US" sz="1600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7673CB-1671-AE4B-8AB8-2EC9A56C5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3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00" y="1289909"/>
            <a:ext cx="8243564" cy="2468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9292" y="206184"/>
            <a:ext cx="2586549" cy="739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4000" b="1" dirty="0">
                <a:solidFill>
                  <a:srgbClr val="0000FF"/>
                </a:solidFill>
                <a:latin typeface="Cambria" panose="02040503050406030204" pitchFamily="18" charset="0"/>
              </a:rPr>
              <a:t>Solution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4767" y="958013"/>
            <a:ext cx="6975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1. First, we draw the circuit at t&lt;0 when the switch S was open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4277" y="4412199"/>
                <a:ext cx="1748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2800" b="1" i="0" dirty="0">
                    <a:solidFill>
                      <a:schemeClr val="tx1"/>
                    </a:solidFill>
                    <a:latin typeface="+mj-lt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800" b="1" i="0" dirty="0">
                    <a:solidFill>
                      <a:schemeClr val="tx1"/>
                    </a:solidFill>
                    <a:latin typeface="+mj-lt"/>
                  </a:rPr>
                  <a:t>)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277" y="4412199"/>
                <a:ext cx="1748556" cy="430887"/>
              </a:xfrm>
              <a:prstGeom prst="rect">
                <a:avLst/>
              </a:prstGeom>
              <a:blipFill>
                <a:blip r:embed="rId3"/>
                <a:stretch>
                  <a:fillRect l="-7246" t="-22857" r="-5797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46695" y="5872875"/>
                <a:ext cx="3987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b="1" i="0" dirty="0">
                    <a:solidFill>
                      <a:schemeClr val="tx1"/>
                    </a:solidFill>
                    <a:latin typeface="+mj-lt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𝐚𝐧𝐝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>
                        <a:solidFill>
                          <a:schemeClr val="tx1"/>
                        </a:solidFill>
                      </a:rPr>
                      <m:t>(</m:t>
                    </m:r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m:rPr>
                        <m:nor/>
                      </m:rPr>
                      <a:rPr lang="en-US" sz="2400" b="1" dirty="0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95" y="5872875"/>
                <a:ext cx="3987951" cy="369332"/>
              </a:xfrm>
              <a:prstGeom prst="rect">
                <a:avLst/>
              </a:prstGeom>
              <a:blipFill>
                <a:blip r:embed="rId4"/>
                <a:stretch>
                  <a:fillRect l="-1988" t="-24590" r="-917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65940" y="3885105"/>
                <a:ext cx="108137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2. Calculate the initial condition of  the inductor,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). From the above circuit,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)=</a:t>
                </a:r>
                <a:r>
                  <a:rPr lang="en-US" sz="20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sz="2000" baseline="-250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in</a:t>
                </a:r>
                <a:r>
                  <a:rPr lang="en-US" sz="20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(t)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940" y="3885105"/>
                <a:ext cx="10813785" cy="400110"/>
              </a:xfrm>
              <a:prstGeom prst="rect">
                <a:avLst/>
              </a:prstGeom>
              <a:blipFill>
                <a:blip r:embed="rId5"/>
                <a:stretch>
                  <a:fillRect l="-620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65940" y="5114949"/>
                <a:ext cx="976883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3. </a:t>
                </a:r>
                <a:r>
                  <a:rPr lang="en-CA" sz="2000" dirty="0">
                    <a:solidFill>
                      <a:srgbClr val="C00000"/>
                    </a:solidFill>
                  </a:rPr>
                  <a:t>The </a:t>
                </a:r>
                <a:r>
                  <a:rPr lang="en-GB" sz="2000" dirty="0">
                    <a:solidFill>
                      <a:srgbClr val="C00000"/>
                    </a:solidFill>
                  </a:rPr>
                  <a:t>initial condition for the capacitor</a:t>
                </a:r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(0</m:t>
                        </m:r>
                      </m:e>
                      <m:sup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0 V, since there is no current in the capacitor circuit.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940" y="5114949"/>
                <a:ext cx="9768837" cy="707886"/>
              </a:xfrm>
              <a:prstGeom prst="rect">
                <a:avLst/>
              </a:prstGeom>
              <a:blipFill>
                <a:blip r:embed="rId6"/>
                <a:stretch>
                  <a:fillRect l="-687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3685D-C5CA-DC49-841F-82039707F6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DD7FAF-2846-05CE-EA5F-D9C9F7A30405}"/>
                  </a:ext>
                </a:extLst>
              </p:cNvPr>
              <p:cNvSpPr txBox="1"/>
              <p:nvPr/>
            </p:nvSpPr>
            <p:spPr>
              <a:xfrm>
                <a:off x="5957049" y="1371336"/>
                <a:ext cx="219635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u="sng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5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 </m:t>
                      </m:r>
                      <m:r>
                        <m:rPr>
                          <m:sty m:val="p"/>
                        </m:rPr>
                        <a:rPr lang="en-US" sz="2500" b="0" i="0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circuit</m:t>
                      </m:r>
                    </m:oMath>
                  </m:oMathPara>
                </a14:m>
                <a:endParaRPr lang="en-US" sz="2500" u="sn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DD7FAF-2846-05CE-EA5F-D9C9F7A30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049" y="1371336"/>
                <a:ext cx="2196351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C647A4-F5F6-7419-7022-D732CD3BA335}"/>
                  </a:ext>
                </a:extLst>
              </p:cNvPr>
              <p:cNvSpPr txBox="1"/>
              <p:nvPr/>
            </p:nvSpPr>
            <p:spPr>
              <a:xfrm>
                <a:off x="6673908" y="2885199"/>
                <a:ext cx="890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C647A4-F5F6-7419-7022-D732CD3B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08" y="2885199"/>
                <a:ext cx="8900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63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438" y="947971"/>
            <a:ext cx="3305007" cy="252566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99" y="4387794"/>
            <a:ext cx="6273546" cy="17685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Rectangle 8"/>
          <p:cNvSpPr/>
          <p:nvPr/>
        </p:nvSpPr>
        <p:spPr>
          <a:xfrm>
            <a:off x="639523" y="784756"/>
            <a:ext cx="785749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4. Now At t ≥0, switch S is closed and the value of </a:t>
            </a:r>
            <a:r>
              <a:rPr lang="en-US" sz="2000" dirty="0"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000" baseline="-25000" dirty="0"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(t)=2 A</a:t>
            </a:r>
            <a:r>
              <a:rPr lang="en-US" sz="2000" dirty="0">
                <a:latin typeface="Cambria" panose="02040503050406030204" pitchFamily="18" charset="0"/>
              </a:rPr>
              <a:t>  (as shown in the figure)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39523" y="1574201"/>
            <a:ext cx="785749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5. </a:t>
            </a:r>
            <a:r>
              <a:rPr lang="en-GB" sz="2000" dirty="0">
                <a:latin typeface="Cambria" panose="02040503050406030204" pitchFamily="18" charset="0"/>
              </a:rPr>
              <a:t>Capacitor and the inductor should be replaced with their equivalent circuits. </a:t>
            </a:r>
            <a:endParaRPr lang="en-US" sz="2000" dirty="0">
              <a:latin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0326" y="2295984"/>
            <a:ext cx="7926694" cy="14202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000" dirty="0">
                <a:latin typeface="Cambria" panose="02040503050406030204" pitchFamily="18" charset="0"/>
              </a:rPr>
              <a:t>6. </a:t>
            </a:r>
            <a:r>
              <a:rPr lang="en-GB" sz="2000" dirty="0">
                <a:latin typeface="Cambria" panose="02040503050406030204" pitchFamily="18" charset="0"/>
              </a:rPr>
              <a:t>We have two options to redraw the circuit, we can use either the parallel combination for the initial or the series combination for the initial condition equivalent circuit.</a:t>
            </a:r>
            <a:endParaRPr lang="en-US" sz="2000" dirty="0"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" y="4173900"/>
            <a:ext cx="5254385" cy="20967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34213" y="3825546"/>
            <a:ext cx="24289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/>
              <a:t>Parallel combination 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8263" y="3730143"/>
            <a:ext cx="2337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/>
              <a:t>Series combination 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5D20D-AFFF-CF44-9019-CF23927A34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872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5FE36DD6C47448A3CBFB1BADCF4FE3" ma:contentTypeVersion="2" ma:contentTypeDescription="Create a new document." ma:contentTypeScope="" ma:versionID="7b1696c79dc6f61b53a8fb6d8fc307cc">
  <xsd:schema xmlns:xsd="http://www.w3.org/2001/XMLSchema" xmlns:xs="http://www.w3.org/2001/XMLSchema" xmlns:p="http://schemas.microsoft.com/office/2006/metadata/properties" xmlns:ns2="b62f0795-c210-4e71-b1b4-24a58bc169d4" targetNamespace="http://schemas.microsoft.com/office/2006/metadata/properties" ma:root="true" ma:fieldsID="d0fdc97d0e14884c3428e9f0e28ee0ca" ns2:_="">
    <xsd:import namespace="b62f0795-c210-4e71-b1b4-24a58bc169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2f0795-c210-4e71-b1b4-24a58bc169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32AC27-F48B-44B5-AB28-A1AE133537BE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b62f0795-c210-4e71-b1b4-24a58bc169d4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B70181D-0FA5-4533-A63A-7169B62DC5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69530A-78FF-44FC-B7CA-580BFA1312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2f0795-c210-4e71-b1b4-24a58bc169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12261</TotalTime>
  <Words>941</Words>
  <Application>Microsoft Office PowerPoint</Application>
  <PresentationFormat>Widescreen</PresentationFormat>
  <Paragraphs>100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</vt:lpstr>
      <vt:lpstr>Cambria Math</vt:lpstr>
      <vt:lpstr>Century Gothic</vt:lpstr>
      <vt:lpstr>Red Hat Display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Muhammad Nadeem</cp:lastModifiedBy>
  <cp:revision>115</cp:revision>
  <cp:lastPrinted>2020-09-04T15:33:57Z</cp:lastPrinted>
  <dcterms:created xsi:type="dcterms:W3CDTF">2017-10-25T09:04:12Z</dcterms:created>
  <dcterms:modified xsi:type="dcterms:W3CDTF">2024-11-23T10:16:53Z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0x0101003CEF3BD1EF635A4F97BD51F1E51B0878</vt:lpwstr>
  </property>
</Properties>
</file>